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9" r:id="rId2"/>
    <p:sldId id="293" r:id="rId3"/>
    <p:sldId id="292" r:id="rId4"/>
    <p:sldId id="280" r:id="rId5"/>
    <p:sldId id="260" r:id="rId6"/>
    <p:sldId id="271" r:id="rId7"/>
    <p:sldId id="286" r:id="rId8"/>
    <p:sldId id="273" r:id="rId9"/>
    <p:sldId id="275" r:id="rId10"/>
    <p:sldId id="278" r:id="rId11"/>
    <p:sldId id="284" r:id="rId12"/>
    <p:sldId id="285" r:id="rId13"/>
    <p:sldId id="294" r:id="rId14"/>
    <p:sldId id="259" r:id="rId15"/>
    <p:sldId id="281" r:id="rId16"/>
    <p:sldId id="282" r:id="rId17"/>
    <p:sldId id="288" r:id="rId18"/>
    <p:sldId id="289" r:id="rId19"/>
  </p:sldIdLst>
  <p:sldSz cx="9144000" cy="6858000" type="screen4x3"/>
  <p:notesSz cx="6669088"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55" autoAdjust="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7CA8A6D2-9966-41C4-BF0D-CD1E8E45538D}" type="datetimeFigureOut">
              <a:rPr lang="el-GR" smtClean="0"/>
              <a:pPr/>
              <a:t>20/6/2017</a:t>
            </a:fld>
            <a:endParaRPr lang="el-GR"/>
          </a:p>
        </p:txBody>
      </p:sp>
      <p:sp>
        <p:nvSpPr>
          <p:cNvPr id="4" name="3 - Θέση υποσέλιδου"/>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AB59A7F2-F9FF-43BE-9CF7-9057B5B4A69E}" type="slidenum">
              <a:rPr lang="el-GR" smtClean="0"/>
              <a:pPr/>
              <a:t>‹#›</a:t>
            </a:fld>
            <a:endParaRPr lang="el-GR"/>
          </a:p>
        </p:txBody>
      </p:sp>
    </p:spTree>
    <p:extLst>
      <p:ext uri="{BB962C8B-B14F-4D97-AF65-F5344CB8AC3E}">
        <p14:creationId xmlns:p14="http://schemas.microsoft.com/office/powerpoint/2010/main" val="203045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94515838-E8B6-4E5B-AA80-75B95746B28F}" type="datetimeFigureOut">
              <a:rPr lang="el-GR" smtClean="0"/>
              <a:pPr/>
              <a:t>20/6/2017</a:t>
            </a:fld>
            <a:endParaRPr lang="el-GR"/>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7AA1CE29-7EF6-47AD-B95F-B88517AA50CE}" type="slidenum">
              <a:rPr lang="el-GR" smtClean="0"/>
              <a:pPr/>
              <a:t>‹#›</a:t>
            </a:fld>
            <a:endParaRPr lang="el-GR"/>
          </a:p>
        </p:txBody>
      </p:sp>
    </p:spTree>
    <p:extLst>
      <p:ext uri="{BB962C8B-B14F-4D97-AF65-F5344CB8AC3E}">
        <p14:creationId xmlns:p14="http://schemas.microsoft.com/office/powerpoint/2010/main" val="2701952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6000" dirty="0" smtClean="0"/>
              <a:t>Γιατί το κάνει;</a:t>
            </a:r>
            <a:endParaRPr lang="el-GR" sz="6000" dirty="0"/>
          </a:p>
        </p:txBody>
      </p:sp>
      <p:sp>
        <p:nvSpPr>
          <p:cNvPr id="4" name="Slide Number Placeholder 3"/>
          <p:cNvSpPr>
            <a:spLocks noGrp="1"/>
          </p:cNvSpPr>
          <p:nvPr>
            <p:ph type="sldNum" sz="quarter" idx="10"/>
          </p:nvPr>
        </p:nvSpPr>
        <p:spPr/>
        <p:txBody>
          <a:bodyPr/>
          <a:lstStyle/>
          <a:p>
            <a:fld id="{7AA1CE29-7EF6-47AD-B95F-B88517AA50CE}" type="slidenum">
              <a:rPr lang="el-GR" smtClean="0"/>
              <a:pPr/>
              <a:t>2</a:t>
            </a:fld>
            <a:endParaRPr lang="el-GR"/>
          </a:p>
        </p:txBody>
      </p:sp>
    </p:spTree>
    <p:extLst>
      <p:ext uri="{BB962C8B-B14F-4D97-AF65-F5344CB8AC3E}">
        <p14:creationId xmlns:p14="http://schemas.microsoft.com/office/powerpoint/2010/main" val="287106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Θερμόμετρο</a:t>
            </a:r>
            <a:r>
              <a:rPr lang="el-GR" baseline="0" dirty="0" smtClean="0"/>
              <a:t> ψυγείου</a:t>
            </a:r>
            <a:endParaRPr lang="el-GR" dirty="0" smtClean="0"/>
          </a:p>
        </p:txBody>
      </p:sp>
      <p:sp>
        <p:nvSpPr>
          <p:cNvPr id="4" name="Slide Number Placeholder 3"/>
          <p:cNvSpPr>
            <a:spLocks noGrp="1"/>
          </p:cNvSpPr>
          <p:nvPr>
            <p:ph type="sldNum" sz="quarter" idx="10"/>
          </p:nvPr>
        </p:nvSpPr>
        <p:spPr/>
        <p:txBody>
          <a:bodyPr/>
          <a:lstStyle/>
          <a:p>
            <a:fld id="{7AA1CE29-7EF6-47AD-B95F-B88517AA50CE}" type="slidenum">
              <a:rPr lang="el-GR" smtClean="0"/>
              <a:pPr/>
              <a:t>5</a:t>
            </a:fld>
            <a:endParaRPr lang="el-GR"/>
          </a:p>
        </p:txBody>
      </p:sp>
    </p:spTree>
    <p:extLst>
      <p:ext uri="{BB962C8B-B14F-4D97-AF65-F5344CB8AC3E}">
        <p14:creationId xmlns:p14="http://schemas.microsoft.com/office/powerpoint/2010/main" val="4265874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1" u="sng" dirty="0"/>
          </a:p>
        </p:txBody>
      </p:sp>
      <p:sp>
        <p:nvSpPr>
          <p:cNvPr id="4" name="Slide Number Placeholder 3"/>
          <p:cNvSpPr>
            <a:spLocks noGrp="1"/>
          </p:cNvSpPr>
          <p:nvPr>
            <p:ph type="sldNum" sz="quarter" idx="10"/>
          </p:nvPr>
        </p:nvSpPr>
        <p:spPr/>
        <p:txBody>
          <a:bodyPr/>
          <a:lstStyle/>
          <a:p>
            <a:fld id="{7AA1CE29-7EF6-47AD-B95F-B88517AA50CE}" type="slidenum">
              <a:rPr lang="el-GR" smtClean="0"/>
              <a:pPr/>
              <a:t>14</a:t>
            </a:fld>
            <a:endParaRPr lang="el-GR"/>
          </a:p>
        </p:txBody>
      </p:sp>
    </p:spTree>
    <p:extLst>
      <p:ext uri="{BB962C8B-B14F-4D97-AF65-F5344CB8AC3E}">
        <p14:creationId xmlns:p14="http://schemas.microsoft.com/office/powerpoint/2010/main" val="269889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F27BA127-4652-49E3-92EF-230C2104180F}" type="datetimeFigureOut">
              <a:rPr lang="el-GR" smtClean="0"/>
              <a:pPr/>
              <a:t>20/6/2017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1840770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27BA127-4652-49E3-92EF-230C2104180F}" type="datetimeFigureOut">
              <a:rPr lang="el-GR" smtClean="0"/>
              <a:pPr/>
              <a:t>20/6/2017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354963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27BA127-4652-49E3-92EF-230C2104180F}" type="datetimeFigureOut">
              <a:rPr lang="el-GR" smtClean="0"/>
              <a:pPr/>
              <a:t>20/6/2017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203694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27BA127-4652-49E3-92EF-230C2104180F}" type="datetimeFigureOut">
              <a:rPr lang="el-GR" smtClean="0"/>
              <a:pPr/>
              <a:t>20/6/2017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395461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BA127-4652-49E3-92EF-230C2104180F}" type="datetimeFigureOut">
              <a:rPr lang="el-GR" smtClean="0"/>
              <a:pPr/>
              <a:t>20/6/2017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132916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F27BA127-4652-49E3-92EF-230C2104180F}" type="datetimeFigureOut">
              <a:rPr lang="el-GR" smtClean="0"/>
              <a:pPr/>
              <a:t>20/6/2017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637133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F27BA127-4652-49E3-92EF-230C2104180F}" type="datetimeFigureOut">
              <a:rPr lang="el-GR" smtClean="0"/>
              <a:pPr/>
              <a:t>20/6/2017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72957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F27BA127-4652-49E3-92EF-230C2104180F}" type="datetimeFigureOut">
              <a:rPr lang="el-GR" smtClean="0"/>
              <a:pPr/>
              <a:t>20/6/2017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267552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BA127-4652-49E3-92EF-230C2104180F}" type="datetimeFigureOut">
              <a:rPr lang="el-GR" smtClean="0"/>
              <a:pPr/>
              <a:t>20/6/2017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102576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BA127-4652-49E3-92EF-230C2104180F}" type="datetimeFigureOut">
              <a:rPr lang="el-GR" smtClean="0"/>
              <a:pPr/>
              <a:t>20/6/2017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318897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BA127-4652-49E3-92EF-230C2104180F}" type="datetimeFigureOut">
              <a:rPr lang="el-GR" smtClean="0"/>
              <a:pPr/>
              <a:t>20/6/2017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DD9248-D39D-4C42-832A-159446D0AC51}" type="slidenum">
              <a:rPr lang="el-GR" smtClean="0"/>
              <a:pPr/>
              <a:t>‹#›</a:t>
            </a:fld>
            <a:endParaRPr lang="el-GR"/>
          </a:p>
        </p:txBody>
      </p:sp>
    </p:spTree>
    <p:extLst>
      <p:ext uri="{BB962C8B-B14F-4D97-AF65-F5344CB8AC3E}">
        <p14:creationId xmlns:p14="http://schemas.microsoft.com/office/powerpoint/2010/main" val="369899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BA127-4652-49E3-92EF-230C2104180F}" type="datetimeFigureOut">
              <a:rPr lang="el-GR" smtClean="0"/>
              <a:pPr/>
              <a:t>20/6/2017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D9248-D39D-4C42-832A-159446D0AC51}" type="slidenum">
              <a:rPr lang="el-GR" smtClean="0"/>
              <a:pPr/>
              <a:t>‹#›</a:t>
            </a:fld>
            <a:endParaRPr lang="el-GR"/>
          </a:p>
        </p:txBody>
      </p:sp>
    </p:spTree>
    <p:extLst>
      <p:ext uri="{BB962C8B-B14F-4D97-AF65-F5344CB8AC3E}">
        <p14:creationId xmlns:p14="http://schemas.microsoft.com/office/powerpoint/2010/main" val="801036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aidiatros.gr/index.php?cid=9&amp;id=62&amp;st=2"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paidiatros.gr/index.php?cid=9&amp;id=62&amp;st=2"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paidiatros.gr/index.php?cid=9&amp;id=62&amp;st=2"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Στρογγυλεμένο ορθογώνιο"/>
          <p:cNvSpPr/>
          <p:nvPr/>
        </p:nvSpPr>
        <p:spPr>
          <a:xfrm>
            <a:off x="179512" y="188640"/>
            <a:ext cx="8784976" cy="367240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l-GR" sz="4400" dirty="0" smtClean="0"/>
              <a:t>Ενότητα: Θερμότητα-Θερμοκρασία</a:t>
            </a:r>
            <a:endParaRPr lang="el-GR" sz="4400" dirty="0"/>
          </a:p>
          <a:p>
            <a:pPr marL="185738"/>
            <a:r>
              <a:rPr lang="el-GR" sz="4400" dirty="0" smtClean="0"/>
              <a:t>Τάξη: Γ΄</a:t>
            </a:r>
          </a:p>
          <a:p>
            <a:pPr marL="2697163" indent="-2511425"/>
            <a:r>
              <a:rPr lang="el-GR" sz="4400" dirty="0" smtClean="0"/>
              <a:t>Μάθημα 1: Μαθαίνω για τα θερμόμετρα (Α)</a:t>
            </a:r>
            <a:endParaRPr lang="el-GR" sz="4400" dirty="0"/>
          </a:p>
        </p:txBody>
      </p:sp>
      <p:pic>
        <p:nvPicPr>
          <p:cNvPr id="1033" name="Picture 9" descr="http://mail.colonial.net/~hkaiter/astronomyimages09/photo-thermometer.jpg"/>
          <p:cNvPicPr>
            <a:picLocks noChangeAspect="1" noChangeArrowheads="1"/>
          </p:cNvPicPr>
          <p:nvPr/>
        </p:nvPicPr>
        <p:blipFill>
          <a:blip r:embed="rId2" cstate="print"/>
          <a:srcRect/>
          <a:stretch>
            <a:fillRect/>
          </a:stretch>
        </p:blipFill>
        <p:spPr bwMode="auto">
          <a:xfrm>
            <a:off x="3915906" y="4005064"/>
            <a:ext cx="1293975" cy="2636912"/>
          </a:xfrm>
          <a:prstGeom prst="rect">
            <a:avLst/>
          </a:prstGeom>
          <a:noFill/>
        </p:spPr>
      </p:pic>
      <p:sp>
        <p:nvSpPr>
          <p:cNvPr id="12" name="11 - Ορθογώνιο"/>
          <p:cNvSpPr/>
          <p:nvPr/>
        </p:nvSpPr>
        <p:spPr>
          <a:xfrm>
            <a:off x="3635896" y="6601063"/>
            <a:ext cx="2232248" cy="253916"/>
          </a:xfrm>
          <a:prstGeom prst="rect">
            <a:avLst/>
          </a:prstGeom>
        </p:spPr>
        <p:txBody>
          <a:bodyPr wrap="square">
            <a:spAutoFit/>
          </a:bodyPr>
          <a:lstStyle/>
          <a:p>
            <a:r>
              <a:rPr lang="en-US" sz="1050" dirty="0" smtClean="0"/>
              <a:t>http://mail.colonial.net/</a:t>
            </a:r>
            <a:endParaRPr lang="el-GR"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34851" y="5031809"/>
            <a:ext cx="3812262" cy="58477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l-GR" sz="3200" dirty="0" smtClean="0"/>
              <a:t>Θερμόμετρο ψυγείου</a:t>
            </a:r>
            <a:endParaRPr lang="el-GR" sz="3200" dirty="0"/>
          </a:p>
        </p:txBody>
      </p:sp>
      <p:pic>
        <p:nvPicPr>
          <p:cNvPr id="12292" name="Picture 4" descr="http://www.kirksville.k12.mo.us/khs/Teacher_Web/alternative/frigtherm.jpg"/>
          <p:cNvPicPr>
            <a:picLocks noChangeAspect="1" noChangeArrowheads="1"/>
          </p:cNvPicPr>
          <p:nvPr/>
        </p:nvPicPr>
        <p:blipFill>
          <a:blip r:embed="rId2" cstate="print"/>
          <a:srcRect/>
          <a:stretch>
            <a:fillRect/>
          </a:stretch>
        </p:blipFill>
        <p:spPr bwMode="auto">
          <a:xfrm>
            <a:off x="2200722" y="315295"/>
            <a:ext cx="4680520" cy="4680520"/>
          </a:xfrm>
          <a:prstGeom prst="rect">
            <a:avLst/>
          </a:prstGeom>
          <a:noFill/>
        </p:spPr>
      </p:pic>
      <p:sp>
        <p:nvSpPr>
          <p:cNvPr id="6" name="5 - Ορθογώνιο"/>
          <p:cNvSpPr/>
          <p:nvPr/>
        </p:nvSpPr>
        <p:spPr>
          <a:xfrm>
            <a:off x="2555776" y="6639163"/>
            <a:ext cx="4572000" cy="246221"/>
          </a:xfrm>
          <a:prstGeom prst="rect">
            <a:avLst/>
          </a:prstGeom>
        </p:spPr>
        <p:txBody>
          <a:bodyPr>
            <a:spAutoFit/>
          </a:bodyPr>
          <a:lstStyle/>
          <a:p>
            <a:r>
              <a:rPr lang="en-US" sz="1000" dirty="0" smtClean="0"/>
              <a:t>http://www.kirksville.k12.mo.us/khs/Teacher_Web/alternative/heat.html</a:t>
            </a:r>
            <a:endParaRPr lang="el-GR" sz="1000" dirty="0"/>
          </a:p>
        </p:txBody>
      </p:sp>
    </p:spTree>
    <p:extLst>
      <p:ext uri="{BB962C8B-B14F-4D97-AF65-F5344CB8AC3E}">
        <p14:creationId xmlns:p14="http://schemas.microsoft.com/office/powerpoint/2010/main" val="388679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63688" y="188640"/>
            <a:ext cx="5760640" cy="115212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noProof="0" dirty="0" smtClean="0"/>
              <a:t>Τα μέρη ενός θερμόμετρου</a:t>
            </a:r>
            <a:endParaRPr kumimoji="0" lang="el-GR" sz="3600" b="0" i="0" u="none" strike="noStrike" kern="1200" cap="none" spc="0" normalizeH="0" baseline="0" noProof="0" dirty="0">
              <a:ln>
                <a:noFill/>
              </a:ln>
              <a:solidFill>
                <a:schemeClr val="dk1"/>
              </a:solidFill>
              <a:effectLst/>
              <a:uLnTx/>
              <a:uFillTx/>
              <a:latin typeface="+mn-lt"/>
              <a:ea typeface="+mn-ea"/>
              <a:cs typeface="+mn-cs"/>
            </a:endParaRPr>
          </a:p>
        </p:txBody>
      </p:sp>
      <p:sp>
        <p:nvSpPr>
          <p:cNvPr id="16" name="Rectangle 2"/>
          <p:cNvSpPr/>
          <p:nvPr/>
        </p:nvSpPr>
        <p:spPr>
          <a:xfrm>
            <a:off x="2483768" y="1628800"/>
            <a:ext cx="4536504" cy="298543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l-GR" sz="1400" dirty="0" smtClean="0"/>
          </a:p>
          <a:p>
            <a:pPr algn="ctr"/>
            <a:r>
              <a:rPr lang="el-GR" sz="3200" dirty="0" smtClean="0"/>
              <a:t>Γυάλινος σωλήνας</a:t>
            </a:r>
          </a:p>
          <a:p>
            <a:pPr algn="ctr"/>
            <a:endParaRPr lang="el-GR" sz="3200" dirty="0" smtClean="0"/>
          </a:p>
          <a:p>
            <a:pPr algn="ctr"/>
            <a:r>
              <a:rPr lang="el-GR" sz="3200" dirty="0" smtClean="0"/>
              <a:t>Δοχείο οινοπνεύματος</a:t>
            </a:r>
          </a:p>
          <a:p>
            <a:pPr algn="ctr"/>
            <a:endParaRPr lang="el-GR" sz="3200" dirty="0" smtClean="0"/>
          </a:p>
          <a:p>
            <a:pPr algn="ctr"/>
            <a:r>
              <a:rPr lang="el-GR" sz="3200" dirty="0" smtClean="0"/>
              <a:t>Κλίμακα μέτρησης</a:t>
            </a:r>
            <a:endParaRPr lang="el-GR" sz="2800" dirty="0"/>
          </a:p>
          <a:p>
            <a:pPr algn="ctr"/>
            <a:endParaRPr lang="el-GR" sz="1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63688" y="116632"/>
            <a:ext cx="5760640" cy="115212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noProof="0" dirty="0" smtClean="0"/>
              <a:t>Τα μέρη ενός θερμόμετρου</a:t>
            </a:r>
            <a:endParaRPr kumimoji="0" lang="el-GR" sz="36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Rectangle 2"/>
          <p:cNvSpPr/>
          <p:nvPr/>
        </p:nvSpPr>
        <p:spPr>
          <a:xfrm>
            <a:off x="25132" y="1871246"/>
            <a:ext cx="2872709"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l-GR" sz="2800" dirty="0" smtClean="0"/>
              <a:t>Κλίμακα μέτρησης</a:t>
            </a:r>
            <a:endParaRPr lang="el-GR" sz="2800" dirty="0"/>
          </a:p>
        </p:txBody>
      </p:sp>
      <p:sp>
        <p:nvSpPr>
          <p:cNvPr id="7" name="Rectangle 2"/>
          <p:cNvSpPr/>
          <p:nvPr/>
        </p:nvSpPr>
        <p:spPr>
          <a:xfrm>
            <a:off x="6089223" y="3889965"/>
            <a:ext cx="2870209"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l-GR" sz="2800" dirty="0" smtClean="0"/>
              <a:t>Γυάλινος σωλήνας</a:t>
            </a:r>
            <a:endParaRPr lang="el-GR" sz="2800" dirty="0"/>
          </a:p>
        </p:txBody>
      </p:sp>
      <p:pic>
        <p:nvPicPr>
          <p:cNvPr id="12" name="Picture 11"/>
          <p:cNvPicPr/>
          <p:nvPr/>
        </p:nvPicPr>
        <p:blipFill>
          <a:blip r:embed="rId2" cstate="print">
            <a:extLst>
              <a:ext uri="{28A0092B-C50C-407E-A947-70E740481C1C}">
                <a14:useLocalDpi xmlns:a14="http://schemas.microsoft.com/office/drawing/2010/main" val="0"/>
              </a:ext>
            </a:extLst>
          </a:blip>
          <a:stretch>
            <a:fillRect/>
          </a:stretch>
        </p:blipFill>
        <p:spPr bwMode="auto">
          <a:xfrm>
            <a:off x="3500492" y="1340768"/>
            <a:ext cx="2287031" cy="5328592"/>
          </a:xfrm>
          <a:prstGeom prst="rect">
            <a:avLst/>
          </a:prstGeom>
          <a:noFill/>
          <a:ln>
            <a:noFill/>
          </a:ln>
        </p:spPr>
      </p:pic>
      <p:cxnSp>
        <p:nvCxnSpPr>
          <p:cNvPr id="11" name="10 - Ευθύγραμμο βέλος σύνδεσης"/>
          <p:cNvCxnSpPr>
            <a:stCxn id="6" idx="3"/>
          </p:cNvCxnSpPr>
          <p:nvPr/>
        </p:nvCxnSpPr>
        <p:spPr>
          <a:xfrm>
            <a:off x="2897841" y="2132856"/>
            <a:ext cx="1314119" cy="10609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 Ευθύγραμμο βέλος σύνδεσης"/>
          <p:cNvCxnSpPr>
            <a:stCxn id="5" idx="0"/>
          </p:cNvCxnSpPr>
          <p:nvPr/>
        </p:nvCxnSpPr>
        <p:spPr>
          <a:xfrm flipV="1">
            <a:off x="1960714" y="5750096"/>
            <a:ext cx="2539278" cy="20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2"/>
          <p:cNvSpPr/>
          <p:nvPr/>
        </p:nvSpPr>
        <p:spPr>
          <a:xfrm>
            <a:off x="1332240" y="5958896"/>
            <a:ext cx="1256947"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l-GR" sz="2800" dirty="0" smtClean="0"/>
              <a:t>Δοχείο </a:t>
            </a:r>
            <a:endParaRPr lang="el-GR" sz="2800" dirty="0"/>
          </a:p>
        </p:txBody>
      </p:sp>
      <p:cxnSp>
        <p:nvCxnSpPr>
          <p:cNvPr id="13" name="12 - Ευθύγραμμο βέλος σύνδεσης"/>
          <p:cNvCxnSpPr>
            <a:stCxn id="7" idx="1"/>
          </p:cNvCxnSpPr>
          <p:nvPr/>
        </p:nvCxnSpPr>
        <p:spPr>
          <a:xfrm flipH="1">
            <a:off x="4644008" y="4151575"/>
            <a:ext cx="14452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2"/>
          <p:cNvSpPr/>
          <p:nvPr/>
        </p:nvSpPr>
        <p:spPr>
          <a:xfrm>
            <a:off x="5878067" y="5375453"/>
            <a:ext cx="1982146"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l-GR" sz="2800" dirty="0" smtClean="0"/>
              <a:t>Οινόπνευμα</a:t>
            </a:r>
            <a:endParaRPr lang="el-GR" sz="2800" dirty="0"/>
          </a:p>
        </p:txBody>
      </p:sp>
      <p:cxnSp>
        <p:nvCxnSpPr>
          <p:cNvPr id="21" name="Straight Arrow Connector 20"/>
          <p:cNvCxnSpPr>
            <a:stCxn id="16" idx="1"/>
          </p:cNvCxnSpPr>
          <p:nvPr/>
        </p:nvCxnSpPr>
        <p:spPr>
          <a:xfrm flipH="1">
            <a:off x="4716016" y="5637063"/>
            <a:ext cx="1162051" cy="1130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330"/>
            <a:ext cx="8229600" cy="818964"/>
          </a:xfrm>
        </p:spPr>
        <p:txBody>
          <a:bodyPr>
            <a:normAutofit/>
          </a:bodyPr>
          <a:lstStyle/>
          <a:p>
            <a:r>
              <a:rPr lang="el-GR" sz="3600" dirty="0" smtClean="0"/>
              <a:t>Κλίμακα μέτρησης </a:t>
            </a:r>
            <a:endParaRPr lang="el-GR" sz="3600" dirty="0"/>
          </a:p>
        </p:txBody>
      </p:sp>
      <p:grpSp>
        <p:nvGrpSpPr>
          <p:cNvPr id="3" name="Group 2"/>
          <p:cNvGrpSpPr/>
          <p:nvPr/>
        </p:nvGrpSpPr>
        <p:grpSpPr>
          <a:xfrm>
            <a:off x="1331640" y="1412776"/>
            <a:ext cx="1036915" cy="4702456"/>
            <a:chOff x="1331640" y="2133816"/>
            <a:chExt cx="1036915" cy="4702456"/>
          </a:xfrm>
        </p:grpSpPr>
        <p:grpSp>
          <p:nvGrpSpPr>
            <p:cNvPr id="31" name="Group 30"/>
            <p:cNvGrpSpPr/>
            <p:nvPr/>
          </p:nvGrpSpPr>
          <p:grpSpPr>
            <a:xfrm rot="5400000">
              <a:off x="1223628" y="3533159"/>
              <a:ext cx="648072" cy="432048"/>
              <a:chOff x="1043608" y="3861048"/>
              <a:chExt cx="648072" cy="432048"/>
            </a:xfrm>
          </p:grpSpPr>
          <p:cxnSp>
            <p:nvCxnSpPr>
              <p:cNvPr id="32" name="Straight Connector 31"/>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rot="5400000">
              <a:off x="1223628" y="2885087"/>
              <a:ext cx="648072" cy="432048"/>
              <a:chOff x="1043608" y="3861048"/>
              <a:chExt cx="648072" cy="432048"/>
            </a:xfrm>
          </p:grpSpPr>
          <p:cxnSp>
            <p:nvCxnSpPr>
              <p:cNvPr id="35" name="Straight Connector 34"/>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5400000">
              <a:off x="1223628" y="2241828"/>
              <a:ext cx="648072" cy="432048"/>
              <a:chOff x="1043608" y="3861048"/>
              <a:chExt cx="648072" cy="432048"/>
            </a:xfrm>
          </p:grpSpPr>
          <p:cxnSp>
            <p:nvCxnSpPr>
              <p:cNvPr id="38" name="Straight Connector 37"/>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rot="5400000">
              <a:off x="1223628" y="4829303"/>
              <a:ext cx="648072" cy="432048"/>
              <a:chOff x="1043608" y="3861048"/>
              <a:chExt cx="648072" cy="432048"/>
            </a:xfrm>
          </p:grpSpPr>
          <p:cxnSp>
            <p:nvCxnSpPr>
              <p:cNvPr id="47" name="Straight Connector 46"/>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rot="5400000">
              <a:off x="1223628" y="4181231"/>
              <a:ext cx="648072" cy="432048"/>
              <a:chOff x="1043608" y="3861048"/>
              <a:chExt cx="648072" cy="432048"/>
            </a:xfrm>
          </p:grpSpPr>
          <p:cxnSp>
            <p:nvCxnSpPr>
              <p:cNvPr id="50" name="Straight Connector 49"/>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rot="5400000">
              <a:off x="1223628" y="6125447"/>
              <a:ext cx="648072" cy="432048"/>
              <a:chOff x="1043608" y="3861048"/>
              <a:chExt cx="648072" cy="432048"/>
            </a:xfrm>
          </p:grpSpPr>
          <p:cxnSp>
            <p:nvCxnSpPr>
              <p:cNvPr id="53" name="Straight Connector 52"/>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rot="5400000">
              <a:off x="1223628" y="5477375"/>
              <a:ext cx="648072" cy="432048"/>
              <a:chOff x="1043608" y="3861048"/>
              <a:chExt cx="648072" cy="432048"/>
            </a:xfrm>
          </p:grpSpPr>
          <p:cxnSp>
            <p:nvCxnSpPr>
              <p:cNvPr id="56" name="Straight Connector 55"/>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p:nvCxnSpPr>
          <p:spPr>
            <a:xfrm rot="5400000" flipV="1">
              <a:off x="1547664" y="6439036"/>
              <a:ext cx="0" cy="432048"/>
            </a:xfrm>
            <a:prstGeom prst="line">
              <a:avLst/>
            </a:prstGeom>
          </p:spPr>
          <p:style>
            <a:lnRef idx="1">
              <a:schemeClr val="accent1"/>
            </a:lnRef>
            <a:fillRef idx="0">
              <a:schemeClr val="accent1"/>
            </a:fillRef>
            <a:effectRef idx="0">
              <a:schemeClr val="accent1"/>
            </a:effectRef>
            <a:fontRef idx="minor">
              <a:schemeClr val="tx1"/>
            </a:fontRef>
          </p:style>
        </p:cxnSp>
        <p:grpSp>
          <p:nvGrpSpPr>
            <p:cNvPr id="127" name="Group 126"/>
            <p:cNvGrpSpPr/>
            <p:nvPr/>
          </p:nvGrpSpPr>
          <p:grpSpPr>
            <a:xfrm>
              <a:off x="1734885" y="4457815"/>
              <a:ext cx="633670" cy="2378457"/>
              <a:chOff x="1734885" y="4457815"/>
              <a:chExt cx="633670" cy="2378457"/>
            </a:xfrm>
          </p:grpSpPr>
          <p:sp>
            <p:nvSpPr>
              <p:cNvPr id="122" name="Rectangle 121"/>
              <p:cNvSpPr/>
              <p:nvPr/>
            </p:nvSpPr>
            <p:spPr>
              <a:xfrm>
                <a:off x="1734885" y="5062288"/>
                <a:ext cx="633670"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t>2</a:t>
                </a:r>
                <a:endParaRPr lang="el-GR" dirty="0"/>
              </a:p>
            </p:txBody>
          </p:sp>
          <p:sp>
            <p:nvSpPr>
              <p:cNvPr id="124" name="Rectangle 123"/>
              <p:cNvSpPr/>
              <p:nvPr/>
            </p:nvSpPr>
            <p:spPr>
              <a:xfrm>
                <a:off x="1763688" y="5661248"/>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1</a:t>
                </a:r>
                <a:endParaRPr lang="el-GR" dirty="0"/>
              </a:p>
            </p:txBody>
          </p:sp>
          <p:sp>
            <p:nvSpPr>
              <p:cNvPr id="125" name="Rectangle 124"/>
              <p:cNvSpPr/>
              <p:nvPr/>
            </p:nvSpPr>
            <p:spPr>
              <a:xfrm>
                <a:off x="1763688" y="4457815"/>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t>3</a:t>
                </a:r>
                <a:endParaRPr lang="el-GR" dirty="0"/>
              </a:p>
            </p:txBody>
          </p:sp>
          <p:sp>
            <p:nvSpPr>
              <p:cNvPr id="126" name="Rectangle 125"/>
              <p:cNvSpPr/>
              <p:nvPr/>
            </p:nvSpPr>
            <p:spPr>
              <a:xfrm>
                <a:off x="1763688" y="6309320"/>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0</a:t>
                </a:r>
                <a:endParaRPr lang="el-GR" dirty="0"/>
              </a:p>
            </p:txBody>
          </p:sp>
        </p:grpSp>
      </p:grpSp>
      <p:grpSp>
        <p:nvGrpSpPr>
          <p:cNvPr id="4" name="Group 3"/>
          <p:cNvGrpSpPr/>
          <p:nvPr/>
        </p:nvGrpSpPr>
        <p:grpSpPr>
          <a:xfrm>
            <a:off x="3635896" y="1390840"/>
            <a:ext cx="1080120" cy="4702456"/>
            <a:chOff x="3635896" y="2133816"/>
            <a:chExt cx="1080120" cy="4702456"/>
          </a:xfrm>
        </p:grpSpPr>
        <p:grpSp>
          <p:nvGrpSpPr>
            <p:cNvPr id="64" name="Group 63"/>
            <p:cNvGrpSpPr/>
            <p:nvPr/>
          </p:nvGrpSpPr>
          <p:grpSpPr>
            <a:xfrm rot="5400000">
              <a:off x="3527884" y="3533159"/>
              <a:ext cx="648072" cy="432048"/>
              <a:chOff x="1043608" y="3861048"/>
              <a:chExt cx="648072" cy="432048"/>
            </a:xfrm>
          </p:grpSpPr>
          <p:cxnSp>
            <p:nvCxnSpPr>
              <p:cNvPr id="90" name="Straight Connector 89"/>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5" name="Group 64"/>
            <p:cNvGrpSpPr/>
            <p:nvPr/>
          </p:nvGrpSpPr>
          <p:grpSpPr>
            <a:xfrm rot="5400000">
              <a:off x="3527884" y="2885087"/>
              <a:ext cx="648072" cy="432048"/>
              <a:chOff x="1043608" y="3861048"/>
              <a:chExt cx="648072" cy="432048"/>
            </a:xfrm>
          </p:grpSpPr>
          <p:cxnSp>
            <p:nvCxnSpPr>
              <p:cNvPr id="88" name="Straight Connector 87"/>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6" name="Group 65"/>
            <p:cNvGrpSpPr/>
            <p:nvPr/>
          </p:nvGrpSpPr>
          <p:grpSpPr>
            <a:xfrm rot="5400000">
              <a:off x="3527884" y="2241828"/>
              <a:ext cx="648072" cy="432048"/>
              <a:chOff x="1043608" y="3861048"/>
              <a:chExt cx="648072" cy="432048"/>
            </a:xfrm>
          </p:grpSpPr>
          <p:cxnSp>
            <p:nvCxnSpPr>
              <p:cNvPr id="86" name="Straight Connector 85"/>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rot="5400000">
              <a:off x="3527884" y="4829303"/>
              <a:ext cx="648072" cy="432048"/>
              <a:chOff x="1043608" y="3861048"/>
              <a:chExt cx="648072" cy="432048"/>
            </a:xfrm>
          </p:grpSpPr>
          <p:cxnSp>
            <p:nvCxnSpPr>
              <p:cNvPr id="80" name="Straight Connector 79"/>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rot="5400000">
              <a:off x="3527884" y="4181231"/>
              <a:ext cx="648072" cy="432048"/>
              <a:chOff x="1043608" y="3861048"/>
              <a:chExt cx="648072" cy="432048"/>
            </a:xfrm>
          </p:grpSpPr>
          <p:cxnSp>
            <p:nvCxnSpPr>
              <p:cNvPr id="78" name="Straight Connector 77"/>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rot="5400000">
              <a:off x="3527884" y="6125447"/>
              <a:ext cx="648072" cy="432048"/>
              <a:chOff x="1043608" y="3861048"/>
              <a:chExt cx="648072" cy="432048"/>
            </a:xfrm>
          </p:grpSpPr>
          <p:cxnSp>
            <p:nvCxnSpPr>
              <p:cNvPr id="76" name="Straight Connector 75"/>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2" name="Group 71"/>
            <p:cNvGrpSpPr/>
            <p:nvPr/>
          </p:nvGrpSpPr>
          <p:grpSpPr>
            <a:xfrm rot="5400000">
              <a:off x="3527884" y="5477375"/>
              <a:ext cx="648072" cy="432048"/>
              <a:chOff x="1043608" y="3861048"/>
              <a:chExt cx="648072" cy="432048"/>
            </a:xfrm>
          </p:grpSpPr>
          <p:cxnSp>
            <p:nvCxnSpPr>
              <p:cNvPr id="74" name="Straight Connector 73"/>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73" name="Straight Connector 72"/>
            <p:cNvCxnSpPr/>
            <p:nvPr/>
          </p:nvCxnSpPr>
          <p:spPr>
            <a:xfrm rot="5400000" flipV="1">
              <a:off x="3851920" y="6439036"/>
              <a:ext cx="0" cy="432048"/>
            </a:xfrm>
            <a:prstGeom prst="line">
              <a:avLst/>
            </a:prstGeom>
          </p:spPr>
          <p:style>
            <a:lnRef idx="1">
              <a:schemeClr val="accent1"/>
            </a:lnRef>
            <a:fillRef idx="0">
              <a:schemeClr val="accent1"/>
            </a:fillRef>
            <a:effectRef idx="0">
              <a:schemeClr val="accent1"/>
            </a:effectRef>
            <a:fontRef idx="minor">
              <a:schemeClr val="tx1"/>
            </a:fontRef>
          </p:style>
        </p:cxnSp>
        <p:grpSp>
          <p:nvGrpSpPr>
            <p:cNvPr id="128" name="Group 127"/>
            <p:cNvGrpSpPr/>
            <p:nvPr/>
          </p:nvGrpSpPr>
          <p:grpSpPr>
            <a:xfrm>
              <a:off x="4139952" y="4457815"/>
              <a:ext cx="576064" cy="2378457"/>
              <a:chOff x="1763688" y="4457815"/>
              <a:chExt cx="576064" cy="2378457"/>
            </a:xfrm>
          </p:grpSpPr>
          <p:sp>
            <p:nvSpPr>
              <p:cNvPr id="129" name="Rectangle 128"/>
              <p:cNvSpPr/>
              <p:nvPr/>
            </p:nvSpPr>
            <p:spPr>
              <a:xfrm>
                <a:off x="1763688" y="5062288"/>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4</a:t>
                </a:r>
                <a:endParaRPr lang="el-GR" dirty="0"/>
              </a:p>
            </p:txBody>
          </p:sp>
          <p:sp>
            <p:nvSpPr>
              <p:cNvPr id="130" name="Rectangle 129"/>
              <p:cNvSpPr/>
              <p:nvPr/>
            </p:nvSpPr>
            <p:spPr>
              <a:xfrm>
                <a:off x="1763688" y="5661248"/>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2</a:t>
                </a:r>
                <a:endParaRPr lang="el-GR" dirty="0"/>
              </a:p>
            </p:txBody>
          </p:sp>
          <p:sp>
            <p:nvSpPr>
              <p:cNvPr id="131" name="Rectangle 130"/>
              <p:cNvSpPr/>
              <p:nvPr/>
            </p:nvSpPr>
            <p:spPr>
              <a:xfrm>
                <a:off x="1763688" y="4457815"/>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6</a:t>
                </a:r>
                <a:endParaRPr lang="el-GR" dirty="0"/>
              </a:p>
            </p:txBody>
          </p:sp>
          <p:sp>
            <p:nvSpPr>
              <p:cNvPr id="132" name="Rectangle 131"/>
              <p:cNvSpPr/>
              <p:nvPr/>
            </p:nvSpPr>
            <p:spPr>
              <a:xfrm>
                <a:off x="1763688" y="6309320"/>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0</a:t>
                </a:r>
                <a:endParaRPr lang="el-GR" dirty="0"/>
              </a:p>
            </p:txBody>
          </p:sp>
        </p:grpSp>
      </p:grpSp>
      <p:grpSp>
        <p:nvGrpSpPr>
          <p:cNvPr id="5" name="Group 4"/>
          <p:cNvGrpSpPr/>
          <p:nvPr/>
        </p:nvGrpSpPr>
        <p:grpSpPr>
          <a:xfrm>
            <a:off x="6156176" y="1415396"/>
            <a:ext cx="1080120" cy="4677900"/>
            <a:chOff x="6156176" y="2137669"/>
            <a:chExt cx="1080120" cy="4677900"/>
          </a:xfrm>
        </p:grpSpPr>
        <p:grpSp>
          <p:nvGrpSpPr>
            <p:cNvPr id="93" name="Group 92"/>
            <p:cNvGrpSpPr/>
            <p:nvPr/>
          </p:nvGrpSpPr>
          <p:grpSpPr>
            <a:xfrm rot="5400000">
              <a:off x="6048164" y="3537012"/>
              <a:ext cx="648072" cy="432048"/>
              <a:chOff x="1043608" y="3861048"/>
              <a:chExt cx="648072" cy="432048"/>
            </a:xfrm>
          </p:grpSpPr>
          <p:cxnSp>
            <p:nvCxnSpPr>
              <p:cNvPr id="119" name="Straight Connector 118"/>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a:xfrm rot="5400000">
              <a:off x="6048164" y="2888940"/>
              <a:ext cx="648072" cy="432048"/>
              <a:chOff x="1043608" y="3861048"/>
              <a:chExt cx="648072" cy="432048"/>
            </a:xfrm>
          </p:grpSpPr>
          <p:cxnSp>
            <p:nvCxnSpPr>
              <p:cNvPr id="117" name="Straight Connector 116"/>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rot="5400000">
              <a:off x="6048164" y="2245681"/>
              <a:ext cx="648072" cy="432048"/>
              <a:chOff x="1043608" y="3861048"/>
              <a:chExt cx="648072" cy="432048"/>
            </a:xfrm>
          </p:grpSpPr>
          <p:cxnSp>
            <p:nvCxnSpPr>
              <p:cNvPr id="115" name="Straight Connector 114"/>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8" name="Group 97"/>
            <p:cNvGrpSpPr/>
            <p:nvPr/>
          </p:nvGrpSpPr>
          <p:grpSpPr>
            <a:xfrm rot="5400000">
              <a:off x="6048164" y="4833156"/>
              <a:ext cx="648072" cy="432048"/>
              <a:chOff x="1043608" y="3861048"/>
              <a:chExt cx="648072" cy="432048"/>
            </a:xfrm>
          </p:grpSpPr>
          <p:cxnSp>
            <p:nvCxnSpPr>
              <p:cNvPr id="109" name="Straight Connector 108"/>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rot="5400000">
              <a:off x="6048164" y="4185084"/>
              <a:ext cx="648072" cy="432048"/>
              <a:chOff x="1043608" y="3861048"/>
              <a:chExt cx="648072" cy="432048"/>
            </a:xfrm>
          </p:grpSpPr>
          <p:cxnSp>
            <p:nvCxnSpPr>
              <p:cNvPr id="107" name="Straight Connector 106"/>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0" name="Group 99"/>
            <p:cNvGrpSpPr/>
            <p:nvPr/>
          </p:nvGrpSpPr>
          <p:grpSpPr>
            <a:xfrm rot="5400000">
              <a:off x="6048164" y="6129300"/>
              <a:ext cx="648072" cy="432048"/>
              <a:chOff x="1043608" y="3861048"/>
              <a:chExt cx="648072" cy="432048"/>
            </a:xfrm>
          </p:grpSpPr>
          <p:cxnSp>
            <p:nvCxnSpPr>
              <p:cNvPr id="105" name="Straight Connector 104"/>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rot="5400000">
              <a:off x="6048164" y="5481228"/>
              <a:ext cx="648072" cy="432048"/>
              <a:chOff x="1043608" y="3861048"/>
              <a:chExt cx="648072" cy="432048"/>
            </a:xfrm>
          </p:grpSpPr>
          <p:cxnSp>
            <p:nvCxnSpPr>
              <p:cNvPr id="103" name="Straight Connector 102"/>
              <p:cNvCxnSpPr/>
              <p:nvPr/>
            </p:nvCxnSpPr>
            <p:spPr>
              <a:xfrm>
                <a:off x="1043608" y="4293096"/>
                <a:ext cx="6480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1043608" y="3861048"/>
                <a:ext cx="0" cy="43204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2" name="Straight Connector 101"/>
            <p:cNvCxnSpPr/>
            <p:nvPr/>
          </p:nvCxnSpPr>
          <p:spPr>
            <a:xfrm rot="5400000" flipV="1">
              <a:off x="6372200" y="6442889"/>
              <a:ext cx="0" cy="432048"/>
            </a:xfrm>
            <a:prstGeom prst="line">
              <a:avLst/>
            </a:prstGeom>
          </p:spPr>
          <p:style>
            <a:lnRef idx="1">
              <a:schemeClr val="accent1"/>
            </a:lnRef>
            <a:fillRef idx="0">
              <a:schemeClr val="accent1"/>
            </a:fillRef>
            <a:effectRef idx="0">
              <a:schemeClr val="accent1"/>
            </a:effectRef>
            <a:fontRef idx="minor">
              <a:schemeClr val="tx1"/>
            </a:fontRef>
          </p:style>
        </p:cxnSp>
        <p:grpSp>
          <p:nvGrpSpPr>
            <p:cNvPr id="138" name="Group 137"/>
            <p:cNvGrpSpPr/>
            <p:nvPr/>
          </p:nvGrpSpPr>
          <p:grpSpPr>
            <a:xfrm>
              <a:off x="6660232" y="4437112"/>
              <a:ext cx="576064" cy="2378457"/>
              <a:chOff x="1763688" y="4457815"/>
              <a:chExt cx="576064" cy="2378457"/>
            </a:xfrm>
          </p:grpSpPr>
          <p:sp>
            <p:nvSpPr>
              <p:cNvPr id="139" name="Rectangle 138"/>
              <p:cNvSpPr/>
              <p:nvPr/>
            </p:nvSpPr>
            <p:spPr>
              <a:xfrm>
                <a:off x="1763688" y="5062288"/>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10</a:t>
                </a:r>
                <a:endParaRPr lang="el-GR" dirty="0"/>
              </a:p>
            </p:txBody>
          </p:sp>
          <p:sp>
            <p:nvSpPr>
              <p:cNvPr id="140" name="Rectangle 139"/>
              <p:cNvSpPr/>
              <p:nvPr/>
            </p:nvSpPr>
            <p:spPr>
              <a:xfrm>
                <a:off x="1763688" y="5661248"/>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a:t>5</a:t>
                </a:r>
                <a:endParaRPr lang="el-GR" dirty="0"/>
              </a:p>
            </p:txBody>
          </p:sp>
          <p:sp>
            <p:nvSpPr>
              <p:cNvPr id="141" name="Rectangle 140"/>
              <p:cNvSpPr/>
              <p:nvPr/>
            </p:nvSpPr>
            <p:spPr>
              <a:xfrm>
                <a:off x="1763688" y="4457815"/>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15</a:t>
                </a:r>
                <a:endParaRPr lang="el-GR" dirty="0"/>
              </a:p>
            </p:txBody>
          </p:sp>
          <p:sp>
            <p:nvSpPr>
              <p:cNvPr id="142" name="Rectangle 141"/>
              <p:cNvSpPr/>
              <p:nvPr/>
            </p:nvSpPr>
            <p:spPr>
              <a:xfrm>
                <a:off x="1763688" y="6309320"/>
                <a:ext cx="576064" cy="52695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2800" dirty="0" smtClean="0"/>
                  <a:t>0</a:t>
                </a:r>
                <a:endParaRPr lang="el-GR" dirty="0"/>
              </a:p>
            </p:txBody>
          </p:sp>
        </p:grpSp>
      </p:grpSp>
    </p:spTree>
    <p:extLst>
      <p:ext uri="{BB962C8B-B14F-4D97-AF65-F5344CB8AC3E}">
        <p14:creationId xmlns:p14="http://schemas.microsoft.com/office/powerpoint/2010/main" val="2785975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068960"/>
            <a:ext cx="8784976" cy="1261884"/>
          </a:xfrm>
          <a:prstGeom prst="rect">
            <a:avLst/>
          </a:prstGeom>
        </p:spPr>
        <p:txBody>
          <a:bodyPr wrap="square">
            <a:spAutoFit/>
          </a:bodyPr>
          <a:lstStyle/>
          <a:p>
            <a:r>
              <a:rPr lang="el-GR" dirty="0" smtClean="0"/>
              <a:t> </a:t>
            </a:r>
            <a:endParaRPr lang="el-GR" sz="2000" dirty="0" smtClean="0"/>
          </a:p>
          <a:p>
            <a:endParaRPr lang="el-GR" sz="2000" dirty="0" smtClean="0"/>
          </a:p>
          <a:p>
            <a:endParaRPr lang="en-US" sz="2000" dirty="0"/>
          </a:p>
          <a:p>
            <a:r>
              <a:rPr lang="el-GR" dirty="0" smtClean="0"/>
              <a:t> </a:t>
            </a:r>
          </a:p>
        </p:txBody>
      </p:sp>
      <p:sp>
        <p:nvSpPr>
          <p:cNvPr id="3" name="Rectangle 2"/>
          <p:cNvSpPr/>
          <p:nvPr/>
        </p:nvSpPr>
        <p:spPr>
          <a:xfrm>
            <a:off x="5796136" y="6559460"/>
            <a:ext cx="3347864" cy="253916"/>
          </a:xfrm>
          <a:prstGeom prst="rect">
            <a:avLst/>
          </a:prstGeom>
        </p:spPr>
        <p:txBody>
          <a:bodyPr wrap="square">
            <a:spAutoFit/>
          </a:bodyPr>
          <a:lstStyle/>
          <a:p>
            <a:r>
              <a:rPr lang="en-US" sz="1050" dirty="0" smtClean="0">
                <a:hlinkClick r:id="rId3"/>
              </a:rPr>
              <a:t>http://www.paidiatros.gr/index.php?cid=9&amp;id=62&amp;st=2</a:t>
            </a:r>
            <a:endParaRPr lang="el-GR" sz="1050" dirty="0" smtClean="0"/>
          </a:p>
        </p:txBody>
      </p:sp>
      <p:sp>
        <p:nvSpPr>
          <p:cNvPr id="5" name="Title 1"/>
          <p:cNvSpPr txBox="1">
            <a:spLocks/>
          </p:cNvSpPr>
          <p:nvPr/>
        </p:nvSpPr>
        <p:spPr>
          <a:xfrm>
            <a:off x="1979712" y="404664"/>
            <a:ext cx="4968552"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dirty="0" smtClean="0"/>
              <a:t>Οδηγίες χρήσης για θερμόμετρα μασχάλης</a:t>
            </a:r>
            <a:endParaRPr kumimoji="0" lang="el-GR" sz="36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5 - Διπλωμένη γωνία"/>
          <p:cNvSpPr/>
          <p:nvPr/>
        </p:nvSpPr>
        <p:spPr>
          <a:xfrm>
            <a:off x="611560" y="1916832"/>
            <a:ext cx="8208912" cy="453650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sz="2600" dirty="0" smtClean="0"/>
          </a:p>
          <a:p>
            <a:endParaRPr lang="el-GR" sz="2600" dirty="0" smtClean="0"/>
          </a:p>
          <a:p>
            <a:endParaRPr lang="el-GR" sz="2600" dirty="0" smtClean="0"/>
          </a:p>
          <a:p>
            <a:endParaRPr lang="el-GR" sz="2600" dirty="0"/>
          </a:p>
          <a:p>
            <a:r>
              <a:rPr lang="el-GR" sz="2600" dirty="0" smtClean="0"/>
              <a:t>Για να θερμομετρήσετε το παιδί στη μασχάλη</a:t>
            </a:r>
            <a:r>
              <a:rPr lang="el-GR" sz="2600" dirty="0"/>
              <a:t>:</a:t>
            </a:r>
            <a:r>
              <a:rPr lang="el-GR" sz="2600" dirty="0" smtClean="0"/>
              <a:t> </a:t>
            </a:r>
          </a:p>
          <a:p>
            <a:pPr marL="457200" indent="-457200">
              <a:buFont typeface="Arial" pitchFamily="34" charset="0"/>
              <a:buChar char="•"/>
            </a:pPr>
            <a:r>
              <a:rPr lang="el-GR" sz="2600" dirty="0" smtClean="0"/>
              <a:t>καθίστε το στην αγκαλιά σας, </a:t>
            </a:r>
          </a:p>
          <a:p>
            <a:pPr marL="457200" indent="-457200">
              <a:buFont typeface="Arial" pitchFamily="34" charset="0"/>
              <a:buChar char="•"/>
            </a:pPr>
            <a:r>
              <a:rPr lang="el-GR" sz="2600" dirty="0" smtClean="0"/>
              <a:t>σηκώστε το χέρι του, </a:t>
            </a:r>
          </a:p>
          <a:p>
            <a:pPr marL="457200" indent="-457200">
              <a:buFont typeface="Arial" pitchFamily="34" charset="0"/>
              <a:buChar char="•"/>
            </a:pPr>
            <a:r>
              <a:rPr lang="el-GR" sz="2600" dirty="0" smtClean="0"/>
              <a:t>τοποθετήστε τη μύτη του θερμομέτρου στο βάθος της μασχάλης, έτσι ώστε να ακουμπά τελείως στο δέρμα, και </a:t>
            </a:r>
          </a:p>
          <a:p>
            <a:pPr marL="457200" indent="-457200">
              <a:buFont typeface="Arial" pitchFamily="34" charset="0"/>
              <a:buChar char="•"/>
            </a:pPr>
            <a:r>
              <a:rPr lang="el-GR" sz="2600" dirty="0" smtClean="0"/>
              <a:t>φέρτε το μπράτσο του σε επαφή με το σώμα. Φροντίστε η μασχάλη να είναι στεγνή και το χέρι του παιδιού ακίνητο. </a:t>
            </a:r>
          </a:p>
          <a:p>
            <a:pPr marL="457200" indent="-457200">
              <a:buFont typeface="Arial" pitchFamily="34" charset="0"/>
              <a:buChar char="•"/>
            </a:pPr>
            <a:r>
              <a:rPr lang="el-GR" sz="2600" dirty="0" smtClean="0"/>
              <a:t>Αφήστε το για 2-3 λεπτά (ανάλογα με τον τύπο του θερμομέτρου) και διαβάστε την ένδειξη.</a:t>
            </a:r>
          </a:p>
          <a:p>
            <a:r>
              <a:rPr lang="el-GR" sz="2600" dirty="0" smtClean="0"/>
              <a:t> </a:t>
            </a:r>
          </a:p>
          <a:p>
            <a:pPr algn="ctr"/>
            <a:endParaRPr lang="el-GR" sz="2600" dirty="0"/>
          </a:p>
        </p:txBody>
      </p:sp>
    </p:spTree>
    <p:extLst>
      <p:ext uri="{BB962C8B-B14F-4D97-AF65-F5344CB8AC3E}">
        <p14:creationId xmlns:p14="http://schemas.microsoft.com/office/powerpoint/2010/main" val="1142123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96136" y="6559460"/>
            <a:ext cx="3347864" cy="253916"/>
          </a:xfrm>
          <a:prstGeom prst="rect">
            <a:avLst/>
          </a:prstGeom>
        </p:spPr>
        <p:txBody>
          <a:bodyPr wrap="square">
            <a:spAutoFit/>
          </a:bodyPr>
          <a:lstStyle/>
          <a:p>
            <a:r>
              <a:rPr lang="en-US" sz="1050" dirty="0" smtClean="0">
                <a:hlinkClick r:id="rId2"/>
              </a:rPr>
              <a:t>http://www.paidiatros.gr/index.php?cid=9&amp;id=62&amp;st=2</a:t>
            </a:r>
            <a:endParaRPr lang="el-GR" sz="1050" dirty="0" smtClean="0"/>
          </a:p>
        </p:txBody>
      </p:sp>
      <p:sp>
        <p:nvSpPr>
          <p:cNvPr id="4" name="Title 1"/>
          <p:cNvSpPr txBox="1">
            <a:spLocks/>
          </p:cNvSpPr>
          <p:nvPr/>
        </p:nvSpPr>
        <p:spPr>
          <a:xfrm>
            <a:off x="1979712" y="404664"/>
            <a:ext cx="4968552"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dirty="0" smtClean="0"/>
              <a:t>Οδηγίες χρήσης για θερμόμετρα στόματος</a:t>
            </a:r>
            <a:endParaRPr kumimoji="0" lang="el-GR" sz="3600" b="0" i="0" u="none" strike="noStrike" kern="1200" cap="none" spc="0" normalizeH="0" baseline="0" noProof="0" dirty="0">
              <a:ln>
                <a:noFill/>
              </a:ln>
              <a:solidFill>
                <a:schemeClr val="dk1"/>
              </a:solidFill>
              <a:effectLst/>
              <a:uLnTx/>
              <a:uFillTx/>
              <a:latin typeface="+mn-lt"/>
              <a:ea typeface="+mn-ea"/>
              <a:cs typeface="+mn-cs"/>
            </a:endParaRPr>
          </a:p>
        </p:txBody>
      </p:sp>
      <p:sp>
        <p:nvSpPr>
          <p:cNvPr id="5" name="4 - Διπλωμένη γωνία"/>
          <p:cNvSpPr/>
          <p:nvPr/>
        </p:nvSpPr>
        <p:spPr>
          <a:xfrm>
            <a:off x="539552" y="1844824"/>
            <a:ext cx="8208912" cy="410445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dirty="0" smtClean="0"/>
              <a:t>Στο στόμα</a:t>
            </a:r>
          </a:p>
          <a:p>
            <a:endParaRPr lang="el-GR" sz="2800" dirty="0" smtClean="0"/>
          </a:p>
          <a:p>
            <a:endParaRPr lang="el-GR" sz="2800" dirty="0" smtClean="0"/>
          </a:p>
          <a:p>
            <a:r>
              <a:rPr lang="el-GR" sz="2800" dirty="0" smtClean="0"/>
              <a:t>Για να μετρήσετε τη θερμοκρασία στο στόμα πρέπει το παιδί να μην έχει φάει ή πιει πρόσφατα κάτι ζεστό ή κρύο και να μην είναι βουλωμένη η μύτη του. </a:t>
            </a:r>
            <a:r>
              <a:rPr lang="el-GR" sz="2800" dirty="0" err="1" smtClean="0"/>
              <a:t>Tο</a:t>
            </a:r>
            <a:r>
              <a:rPr lang="el-GR" sz="2800" dirty="0" smtClean="0"/>
              <a:t> θερμόμετρο πρέπει να κρατηθεί ακίνητο κάτω από τη γλώσσα για 2-3 λεπτά. Πείτε στο παιδί να το συγκρατεί με τα χείλη (όχι με τα δόντια), να κλείσει το στόμα του και να αναπνέει από τη μύτη. Με το ηχητικό σήμα διαβάστε την ένδειξη.</a:t>
            </a:r>
          </a:p>
          <a:p>
            <a:r>
              <a:rPr lang="el-GR" sz="2800" dirty="0" smtClean="0"/>
              <a:t> </a:t>
            </a:r>
          </a:p>
          <a:p>
            <a:pPr algn="ctr"/>
            <a:endParaRPr lang="el-GR"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96136" y="6559460"/>
            <a:ext cx="3347864" cy="253916"/>
          </a:xfrm>
          <a:prstGeom prst="rect">
            <a:avLst/>
          </a:prstGeom>
        </p:spPr>
        <p:txBody>
          <a:bodyPr wrap="square">
            <a:spAutoFit/>
          </a:bodyPr>
          <a:lstStyle/>
          <a:p>
            <a:r>
              <a:rPr lang="en-US" sz="1050" dirty="0" smtClean="0">
                <a:hlinkClick r:id="rId2"/>
              </a:rPr>
              <a:t>http://www.paidiatros.gr/index.php?cid=9&amp;id=62&amp;st=2</a:t>
            </a:r>
            <a:endParaRPr lang="el-GR" sz="1050" dirty="0" smtClean="0"/>
          </a:p>
        </p:txBody>
      </p:sp>
      <p:sp>
        <p:nvSpPr>
          <p:cNvPr id="4" name="Title 1"/>
          <p:cNvSpPr txBox="1">
            <a:spLocks/>
          </p:cNvSpPr>
          <p:nvPr/>
        </p:nvSpPr>
        <p:spPr>
          <a:xfrm>
            <a:off x="1979712" y="620688"/>
            <a:ext cx="4968552"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dirty="0" smtClean="0"/>
              <a:t>Οδηγίες χρήσης για θερμόμετρα αυτιού</a:t>
            </a:r>
            <a:endParaRPr kumimoji="0" lang="el-GR" sz="36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5 - Διπλωμένη γωνία"/>
          <p:cNvSpPr/>
          <p:nvPr/>
        </p:nvSpPr>
        <p:spPr>
          <a:xfrm>
            <a:off x="539552" y="2420888"/>
            <a:ext cx="8208912" cy="252028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dirty="0" smtClean="0"/>
              <a:t> </a:t>
            </a:r>
          </a:p>
          <a:p>
            <a:r>
              <a:rPr lang="el-GR" sz="2800" dirty="0" smtClean="0"/>
              <a:t>Για τη θερμομέτρηση στο αυτί τοποθετείτε τη μύτη του θερμομέτρου στον ακουστικό πόρο και με το ηχητικό ή φωτεινό σήμα διαβάστε την ένδειξη.</a:t>
            </a:r>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23728" y="116632"/>
            <a:ext cx="4968552"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dirty="0" smtClean="0"/>
              <a:t>Οδηγίες χρήσης για θερμόμετρα οινοπνεύματος</a:t>
            </a:r>
            <a:endParaRPr kumimoji="0" lang="el-GR" sz="36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5 - Διπλωμένη γωνία"/>
          <p:cNvSpPr/>
          <p:nvPr/>
        </p:nvSpPr>
        <p:spPr>
          <a:xfrm>
            <a:off x="395536" y="2420888"/>
            <a:ext cx="8208912" cy="93610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dirty="0" smtClean="0"/>
              <a:t>Περιμένετε λίγη ώρα μέχρι το υγρό να σταματήσει να ανεβαίνει ή να κατεβαίνει.</a:t>
            </a:r>
            <a:endParaRPr lang="en-US" sz="2600" dirty="0" smtClean="0"/>
          </a:p>
        </p:txBody>
      </p:sp>
      <p:sp>
        <p:nvSpPr>
          <p:cNvPr id="5" name="4 - Διπλωμένη γωνία"/>
          <p:cNvSpPr/>
          <p:nvPr/>
        </p:nvSpPr>
        <p:spPr>
          <a:xfrm>
            <a:off x="395536" y="3501008"/>
            <a:ext cx="8208912" cy="93610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dirty="0" smtClean="0"/>
              <a:t>Τοποθετήστε το θερμόμετρο μέσα στο ποτήρι με το νερό, ώστε το δοχείο του οινοπνεύματος να είναι μέσα στο νερό.</a:t>
            </a:r>
            <a:endParaRPr lang="en-US" sz="2600" dirty="0" smtClean="0"/>
          </a:p>
        </p:txBody>
      </p:sp>
      <p:sp>
        <p:nvSpPr>
          <p:cNvPr id="7" name="6 - Διπλωμένη γωνία"/>
          <p:cNvSpPr/>
          <p:nvPr/>
        </p:nvSpPr>
        <p:spPr>
          <a:xfrm>
            <a:off x="395536" y="5661248"/>
            <a:ext cx="8208912" cy="93610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dirty="0" smtClean="0"/>
              <a:t>Τοποθετήστε τα μάτια σας απέναντι από το σημείο στο οποίο έφτασε το οινόπνευμα.</a:t>
            </a:r>
            <a:endParaRPr lang="en-US" sz="2600" dirty="0" smtClean="0"/>
          </a:p>
        </p:txBody>
      </p:sp>
      <p:sp>
        <p:nvSpPr>
          <p:cNvPr id="8" name="7 - Διπλωμένη γωνία"/>
          <p:cNvSpPr/>
          <p:nvPr/>
        </p:nvSpPr>
        <p:spPr>
          <a:xfrm>
            <a:off x="395536" y="4581128"/>
            <a:ext cx="8208912" cy="93610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dirty="0" smtClean="0"/>
              <a:t>Διαβάστε στην κλίμακα μέτρησης την ένδειξη του θερμόμετρου.</a:t>
            </a:r>
            <a:endParaRPr lang="en-US" sz="2600" dirty="0" smtClean="0"/>
          </a:p>
        </p:txBody>
      </p:sp>
      <p:sp>
        <p:nvSpPr>
          <p:cNvPr id="9" name="Title 1"/>
          <p:cNvSpPr txBox="1">
            <a:spLocks/>
          </p:cNvSpPr>
          <p:nvPr/>
        </p:nvSpPr>
        <p:spPr>
          <a:xfrm>
            <a:off x="395536" y="1484784"/>
            <a:ext cx="8208912" cy="79208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2600" noProof="0" dirty="0" smtClean="0"/>
              <a:t>Τοποθετήστε τις πιο κάτω οδηγίες στη σωστή σειρά:</a:t>
            </a:r>
            <a:endParaRPr kumimoji="0" lang="el-GR" sz="2600" b="0" i="0" u="none" strike="noStrike" kern="1200" cap="none" spc="0" normalizeH="0" baseline="0" noProof="0" dirty="0">
              <a:ln>
                <a:noFill/>
              </a:ln>
              <a:solidFill>
                <a:schemeClr val="dk1"/>
              </a:solidFill>
              <a:effectLst/>
              <a:uLnTx/>
              <a:uFillTx/>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23728" y="332656"/>
            <a:ext cx="4968552"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dirty="0" smtClean="0"/>
              <a:t>Οδηγίες χρήσης για θερμόμετρα οινοπνεύματος</a:t>
            </a:r>
            <a:endParaRPr kumimoji="0" lang="el-GR" sz="36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5 - Διπλωμένη γωνία"/>
          <p:cNvSpPr/>
          <p:nvPr/>
        </p:nvSpPr>
        <p:spPr>
          <a:xfrm>
            <a:off x="395536" y="3273554"/>
            <a:ext cx="8352928" cy="93610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dirty="0" smtClean="0"/>
              <a:t>2. Περιμένετε λίγη ώρα μέχρι το υγρό να σταματήσει να ανεβαίνει ή να κατεβαίνει.</a:t>
            </a:r>
            <a:endParaRPr lang="en-US" sz="2600" dirty="0" smtClean="0"/>
          </a:p>
        </p:txBody>
      </p:sp>
      <p:sp>
        <p:nvSpPr>
          <p:cNvPr id="5" name="4 - Διπλωμένη γωνία"/>
          <p:cNvSpPr/>
          <p:nvPr/>
        </p:nvSpPr>
        <p:spPr>
          <a:xfrm>
            <a:off x="395536" y="2132856"/>
            <a:ext cx="8352928" cy="93610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dirty="0" smtClean="0"/>
              <a:t>1. Τοποθετήστε το θερμόμετρο μέσα στο ποτήρι με το νερό, ώστε το δοχείο του οινοπνεύματος να είναι μέσα στο νερό.</a:t>
            </a:r>
            <a:endParaRPr lang="en-US" sz="2600" dirty="0" smtClean="0"/>
          </a:p>
        </p:txBody>
      </p:sp>
      <p:sp>
        <p:nvSpPr>
          <p:cNvPr id="7" name="6 - Διπλωμένη γωνία"/>
          <p:cNvSpPr/>
          <p:nvPr/>
        </p:nvSpPr>
        <p:spPr>
          <a:xfrm>
            <a:off x="395536" y="4437112"/>
            <a:ext cx="8352928" cy="93610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dirty="0" smtClean="0"/>
              <a:t>3. Τοποθετήστε τα μάτια σας απέναντι από το σημείο στο οποίο έφτασε το οινόπνευμα.</a:t>
            </a:r>
            <a:endParaRPr lang="en-US" sz="2600" dirty="0" smtClean="0"/>
          </a:p>
        </p:txBody>
      </p:sp>
      <p:sp>
        <p:nvSpPr>
          <p:cNvPr id="8" name="7 - Διπλωμένη γωνία"/>
          <p:cNvSpPr/>
          <p:nvPr/>
        </p:nvSpPr>
        <p:spPr>
          <a:xfrm>
            <a:off x="395536" y="5589240"/>
            <a:ext cx="8352928" cy="93610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600" dirty="0" smtClean="0"/>
              <a:t>4. Διαβάστε στην κλίμακα μέτρησης την ένδειξη του θερμόμετρου.</a:t>
            </a: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988840"/>
            <a:ext cx="3779912" cy="4524315"/>
          </a:xfrm>
          <a:prstGeom prst="rect">
            <a:avLst/>
          </a:prstGeom>
          <a:ln w="28575">
            <a:solidFill>
              <a:schemeClr val="tx2">
                <a:lumMod val="75000"/>
              </a:schemeClr>
            </a:solidFill>
          </a:ln>
        </p:spPr>
        <p:txBody>
          <a:bodyPr wrap="square">
            <a:spAutoFit/>
          </a:bodyPr>
          <a:lstStyle/>
          <a:p>
            <a:pPr algn="ctr"/>
            <a:r>
              <a:rPr lang="el-GR" sz="3200" dirty="0"/>
              <a:t>Μ</a:t>
            </a:r>
            <a:r>
              <a:rPr lang="el-GR" sz="3200" dirty="0" smtClean="0"/>
              <a:t>ια </a:t>
            </a:r>
            <a:r>
              <a:rPr lang="el-GR" sz="3200" dirty="0"/>
              <a:t>μητέρα </a:t>
            </a:r>
            <a:r>
              <a:rPr lang="el-GR" sz="3200" dirty="0" smtClean="0"/>
              <a:t> </a:t>
            </a:r>
            <a:r>
              <a:rPr lang="el-GR" sz="3200" dirty="0"/>
              <a:t>θέλει να ταΐσει το παιδί </a:t>
            </a:r>
            <a:r>
              <a:rPr lang="el-GR" sz="3200" dirty="0" smtClean="0"/>
              <a:t>της με το μπιμπερό. Πριν το κάνει, ρίχνει </a:t>
            </a:r>
            <a:r>
              <a:rPr lang="el-GR" sz="3200" dirty="0"/>
              <a:t>λίγες </a:t>
            </a:r>
            <a:r>
              <a:rPr lang="el-GR" sz="3200" dirty="0" smtClean="0"/>
              <a:t>σταγόνες γάλα πάνω </a:t>
            </a:r>
            <a:r>
              <a:rPr lang="el-GR" sz="3200" dirty="0"/>
              <a:t>στο χέρι </a:t>
            </a:r>
            <a:r>
              <a:rPr lang="el-GR" sz="3200" dirty="0" smtClean="0"/>
              <a:t>της.</a:t>
            </a:r>
            <a:endParaRPr lang="en-GB" sz="3200" dirty="0" smtClean="0"/>
          </a:p>
          <a:p>
            <a:pPr algn="ctr"/>
            <a:endParaRPr lang="en-GB" sz="3200" dirty="0" smtClean="0"/>
          </a:p>
          <a:p>
            <a:pPr algn="ctr"/>
            <a:r>
              <a:rPr lang="el-GR" sz="3200" dirty="0" smtClean="0"/>
              <a:t>Γιατί το κάνει αυτό;</a:t>
            </a:r>
          </a:p>
          <a:p>
            <a:pPr algn="ctr"/>
            <a:endParaRPr lang="el-GR" sz="3200" dirty="0"/>
          </a:p>
        </p:txBody>
      </p:sp>
      <p:sp>
        <p:nvSpPr>
          <p:cNvPr id="6" name="5 - Στρογγυλεμένο ορθογώνιο"/>
          <p:cNvSpPr/>
          <p:nvPr/>
        </p:nvSpPr>
        <p:spPr>
          <a:xfrm>
            <a:off x="2483768" y="332656"/>
            <a:ext cx="3816424" cy="1412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5400" dirty="0" smtClean="0"/>
              <a:t>Πρόβλημα</a:t>
            </a:r>
          </a:p>
          <a:p>
            <a:pPr algn="ctr"/>
            <a:endParaRPr lang="el-GR" dirty="0"/>
          </a:p>
        </p:txBody>
      </p:sp>
      <p:pic>
        <p:nvPicPr>
          <p:cNvPr id="3074" name="Picture 2" descr="http://www.trhits.com/wp-content/uploads/2011/05/Bottlefeeding1.jpg"/>
          <p:cNvPicPr>
            <a:picLocks noChangeAspect="1" noChangeArrowheads="1"/>
          </p:cNvPicPr>
          <p:nvPr/>
        </p:nvPicPr>
        <p:blipFill>
          <a:blip r:embed="rId3" cstate="print"/>
          <a:srcRect/>
          <a:stretch>
            <a:fillRect/>
          </a:stretch>
        </p:blipFill>
        <p:spPr bwMode="auto">
          <a:xfrm>
            <a:off x="4572000" y="2636912"/>
            <a:ext cx="3960440" cy="3080342"/>
          </a:xfrm>
          <a:prstGeom prst="rect">
            <a:avLst/>
          </a:prstGeom>
          <a:noFill/>
        </p:spPr>
      </p:pic>
      <p:sp>
        <p:nvSpPr>
          <p:cNvPr id="8" name="7 - Ορθογώνιο"/>
          <p:cNvSpPr/>
          <p:nvPr/>
        </p:nvSpPr>
        <p:spPr>
          <a:xfrm>
            <a:off x="4608512" y="5949280"/>
            <a:ext cx="4572000" cy="230832"/>
          </a:xfrm>
          <a:prstGeom prst="rect">
            <a:avLst/>
          </a:prstGeom>
        </p:spPr>
        <p:txBody>
          <a:bodyPr>
            <a:spAutoFit/>
          </a:bodyPr>
          <a:lstStyle/>
          <a:p>
            <a:r>
              <a:rPr lang="en-US" sz="900" dirty="0" smtClean="0"/>
              <a:t>http://www.trhits.com/prolonged-bottle-feeding-may-up-childrens-obesity-risk/</a:t>
            </a:r>
            <a:endParaRPr lang="el-GR" sz="900" dirty="0"/>
          </a:p>
        </p:txBody>
      </p:sp>
    </p:spTree>
    <p:extLst>
      <p:ext uri="{BB962C8B-B14F-4D97-AF65-F5344CB8AC3E}">
        <p14:creationId xmlns:p14="http://schemas.microsoft.com/office/powerpoint/2010/main" val="2603217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555776" y="620688"/>
            <a:ext cx="3588990" cy="5383485"/>
          </a:xfrm>
          <a:prstGeom prst="rect">
            <a:avLst/>
          </a:prstGeom>
          <a:noFill/>
          <a:ln w="9525">
            <a:noFill/>
            <a:miter lim="800000"/>
            <a:headEnd/>
            <a:tailEnd/>
          </a:ln>
        </p:spPr>
      </p:pic>
    </p:spTree>
    <p:extLst>
      <p:ext uri="{BB962C8B-B14F-4D97-AF65-F5344CB8AC3E}">
        <p14:creationId xmlns:p14="http://schemas.microsoft.com/office/powerpoint/2010/main" val="267421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07704" y="1484784"/>
            <a:ext cx="5112568" cy="172819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dirty="0" smtClean="0"/>
              <a:t>Είδη θερμόμετρων και οι χρήσεις τους</a:t>
            </a:r>
            <a:endParaRPr kumimoji="0" lang="el-GR" sz="3600" b="0" i="0" u="none" strike="noStrike" kern="1200" cap="none" spc="0" normalizeH="0" baseline="0" noProof="0" dirty="0">
              <a:ln>
                <a:noFill/>
              </a:ln>
              <a:solidFill>
                <a:schemeClr val="dk1"/>
              </a:solidFill>
              <a:effectLst/>
              <a:uLnTx/>
              <a:uFillTx/>
              <a:latin typeface="+mn-lt"/>
              <a:ea typeface="+mn-ea"/>
              <a:cs typeface="+mn-cs"/>
            </a:endParaRPr>
          </a:p>
        </p:txBody>
      </p:sp>
      <p:pic>
        <p:nvPicPr>
          <p:cNvPr id="34818" name="Picture 2" descr="C:\Program Files\Microsoft Office\Media\CntCD1\Photo1\j0309044.jpg"/>
          <p:cNvPicPr>
            <a:picLocks noChangeAspect="1" noChangeArrowheads="1"/>
          </p:cNvPicPr>
          <p:nvPr/>
        </p:nvPicPr>
        <p:blipFill>
          <a:blip r:embed="rId2" cstate="print"/>
          <a:srcRect/>
          <a:stretch>
            <a:fillRect/>
          </a:stretch>
        </p:blipFill>
        <p:spPr bwMode="auto">
          <a:xfrm>
            <a:off x="2627784" y="3501008"/>
            <a:ext cx="3657600" cy="242011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3768" y="5013176"/>
            <a:ext cx="4336962"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l-GR" sz="3200" dirty="0" smtClean="0"/>
              <a:t>Θερμόμετρο μασχάλης</a:t>
            </a:r>
            <a:endParaRPr lang="el-GR" sz="3200" dirty="0"/>
          </a:p>
        </p:txBody>
      </p:sp>
      <p:pic>
        <p:nvPicPr>
          <p:cNvPr id="22530" name="Picture 2" descr="http://img.diytrade.com/cdimg/321384/1731809/0/1134264162/Digital_Thermometer_For_Animal_Use.jpg"/>
          <p:cNvPicPr>
            <a:picLocks noChangeAspect="1" noChangeArrowheads="1"/>
          </p:cNvPicPr>
          <p:nvPr/>
        </p:nvPicPr>
        <p:blipFill>
          <a:blip r:embed="rId3" cstate="print"/>
          <a:srcRect/>
          <a:stretch>
            <a:fillRect/>
          </a:stretch>
        </p:blipFill>
        <p:spPr bwMode="auto">
          <a:xfrm>
            <a:off x="2123728" y="216999"/>
            <a:ext cx="5130552" cy="4612226"/>
          </a:xfrm>
          <a:prstGeom prst="rect">
            <a:avLst/>
          </a:prstGeom>
          <a:noFill/>
        </p:spPr>
      </p:pic>
      <p:sp>
        <p:nvSpPr>
          <p:cNvPr id="5" name="4 - Ορθογώνιο"/>
          <p:cNvSpPr/>
          <p:nvPr/>
        </p:nvSpPr>
        <p:spPr>
          <a:xfrm>
            <a:off x="2411760" y="6457890"/>
            <a:ext cx="4572000" cy="400110"/>
          </a:xfrm>
          <a:prstGeom prst="rect">
            <a:avLst/>
          </a:prstGeom>
        </p:spPr>
        <p:txBody>
          <a:bodyPr>
            <a:spAutoFit/>
          </a:bodyPr>
          <a:lstStyle/>
          <a:p>
            <a:pPr algn="ctr"/>
            <a:r>
              <a:rPr lang="en-US" sz="1000" dirty="0" smtClean="0"/>
              <a:t>http://www.diytrade.com/china/4/products/1796824/Digital_Thermometer_For_Animal_Use.html</a:t>
            </a:r>
            <a:endParaRPr lang="el-GR" sz="1000" dirty="0"/>
          </a:p>
        </p:txBody>
      </p:sp>
    </p:spTree>
    <p:extLst>
      <p:ext uri="{BB962C8B-B14F-4D97-AF65-F5344CB8AC3E}">
        <p14:creationId xmlns:p14="http://schemas.microsoft.com/office/powerpoint/2010/main" val="275891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95737" y="4149080"/>
            <a:ext cx="4320480"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l-GR" sz="3200" dirty="0" smtClean="0"/>
              <a:t>Θερμόμετρο</a:t>
            </a:r>
            <a:r>
              <a:rPr lang="en-US" sz="3200" dirty="0" smtClean="0"/>
              <a:t> </a:t>
            </a:r>
            <a:r>
              <a:rPr lang="el-GR" sz="3200" dirty="0" smtClean="0"/>
              <a:t>θέρμανσης</a:t>
            </a:r>
            <a:endParaRPr lang="el-GR" sz="3200" dirty="0"/>
          </a:p>
        </p:txBody>
      </p:sp>
      <p:pic>
        <p:nvPicPr>
          <p:cNvPr id="19458" name="Picture 2" descr="http://www.shimapipe.com/dat/BB8108F4/thumbnailab57.jpg?634273193968125000"/>
          <p:cNvPicPr>
            <a:picLocks noChangeAspect="1" noChangeArrowheads="1"/>
          </p:cNvPicPr>
          <p:nvPr/>
        </p:nvPicPr>
        <p:blipFill>
          <a:blip r:embed="rId2" cstate="print"/>
          <a:srcRect/>
          <a:stretch>
            <a:fillRect/>
          </a:stretch>
        </p:blipFill>
        <p:spPr bwMode="auto">
          <a:xfrm>
            <a:off x="1988523" y="296172"/>
            <a:ext cx="4734908" cy="3661666"/>
          </a:xfrm>
          <a:prstGeom prst="rect">
            <a:avLst/>
          </a:prstGeom>
          <a:noFill/>
        </p:spPr>
      </p:pic>
      <p:sp>
        <p:nvSpPr>
          <p:cNvPr id="5" name="4 - Ορθογώνιο"/>
          <p:cNvSpPr/>
          <p:nvPr/>
        </p:nvSpPr>
        <p:spPr>
          <a:xfrm>
            <a:off x="2681816" y="6631468"/>
            <a:ext cx="2754280" cy="253916"/>
          </a:xfrm>
          <a:prstGeom prst="rect">
            <a:avLst/>
          </a:prstGeom>
        </p:spPr>
        <p:txBody>
          <a:bodyPr wrap="none">
            <a:spAutoFit/>
          </a:bodyPr>
          <a:lstStyle/>
          <a:p>
            <a:r>
              <a:rPr lang="en-US" sz="1050" dirty="0" smtClean="0"/>
              <a:t>http://www.shimapipe.com/405A910D.el.html</a:t>
            </a:r>
            <a:endParaRPr lang="el-GR" sz="1050" dirty="0"/>
          </a:p>
        </p:txBody>
      </p:sp>
    </p:spTree>
    <p:extLst>
      <p:ext uri="{BB962C8B-B14F-4D97-AF65-F5344CB8AC3E}">
        <p14:creationId xmlns:p14="http://schemas.microsoft.com/office/powerpoint/2010/main" val="310681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9792" y="5269630"/>
            <a:ext cx="3798797" cy="58477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l-GR" sz="3200" dirty="0" smtClean="0"/>
              <a:t>Θερμόμετρο μπάνιου</a:t>
            </a:r>
            <a:endParaRPr lang="el-GR" sz="3200" dirty="0"/>
          </a:p>
        </p:txBody>
      </p:sp>
      <p:pic>
        <p:nvPicPr>
          <p:cNvPr id="39940" name="Picture 4" descr="http://www.babyinn.gr/v1/image/product_images/large/sqohwqeuvx4d258e8aa7704.jpg"/>
          <p:cNvPicPr>
            <a:picLocks noChangeAspect="1" noChangeArrowheads="1"/>
          </p:cNvPicPr>
          <p:nvPr/>
        </p:nvPicPr>
        <p:blipFill>
          <a:blip r:embed="rId2" cstate="print"/>
          <a:srcRect/>
          <a:stretch>
            <a:fillRect/>
          </a:stretch>
        </p:blipFill>
        <p:spPr bwMode="auto">
          <a:xfrm>
            <a:off x="2050682" y="172613"/>
            <a:ext cx="5097016" cy="5097017"/>
          </a:xfrm>
          <a:prstGeom prst="rect">
            <a:avLst/>
          </a:prstGeom>
          <a:noFill/>
        </p:spPr>
      </p:pic>
      <p:sp>
        <p:nvSpPr>
          <p:cNvPr id="5" name="4 - Ορθογώνιο"/>
          <p:cNvSpPr/>
          <p:nvPr/>
        </p:nvSpPr>
        <p:spPr>
          <a:xfrm>
            <a:off x="3168352" y="6567155"/>
            <a:ext cx="4572000" cy="246221"/>
          </a:xfrm>
          <a:prstGeom prst="rect">
            <a:avLst/>
          </a:prstGeom>
        </p:spPr>
        <p:txBody>
          <a:bodyPr>
            <a:spAutoFit/>
          </a:bodyPr>
          <a:lstStyle/>
          <a:p>
            <a:r>
              <a:rPr lang="en-US" sz="1000" dirty="0" smtClean="0"/>
              <a:t>http://www.babyinn.gr/v1/products/view/272/</a:t>
            </a:r>
            <a:endParaRPr lang="el-GR"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06128" y="5215808"/>
            <a:ext cx="3903826" cy="58477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l-GR" sz="3200" dirty="0" smtClean="0"/>
              <a:t>Θερμόμετρο μετώπου</a:t>
            </a:r>
            <a:endParaRPr lang="el-GR" sz="3200" dirty="0"/>
          </a:p>
        </p:txBody>
      </p:sp>
      <p:pic>
        <p:nvPicPr>
          <p:cNvPr id="17410" name="Picture 2" descr="http://www.gadget-shop.gr/img/products/image-jpeg/2011-04/1302433789_original_DT-8806C-4.jpg"/>
          <p:cNvPicPr>
            <a:picLocks noChangeAspect="1" noChangeArrowheads="1"/>
          </p:cNvPicPr>
          <p:nvPr/>
        </p:nvPicPr>
        <p:blipFill>
          <a:blip r:embed="rId2" cstate="print"/>
          <a:srcRect/>
          <a:stretch>
            <a:fillRect/>
          </a:stretch>
        </p:blipFill>
        <p:spPr bwMode="auto">
          <a:xfrm>
            <a:off x="2123728" y="110992"/>
            <a:ext cx="4896544" cy="4896544"/>
          </a:xfrm>
          <a:prstGeom prst="rect">
            <a:avLst/>
          </a:prstGeom>
          <a:noFill/>
        </p:spPr>
      </p:pic>
      <p:sp>
        <p:nvSpPr>
          <p:cNvPr id="6" name="5 - Ορθογώνιο"/>
          <p:cNvSpPr/>
          <p:nvPr/>
        </p:nvSpPr>
        <p:spPr>
          <a:xfrm>
            <a:off x="683568" y="6639163"/>
            <a:ext cx="4572000" cy="246221"/>
          </a:xfrm>
          <a:prstGeom prst="rect">
            <a:avLst/>
          </a:prstGeom>
        </p:spPr>
        <p:txBody>
          <a:bodyPr>
            <a:spAutoFit/>
          </a:bodyPr>
          <a:lstStyle/>
          <a:p>
            <a:r>
              <a:rPr lang="en-US" sz="1000" dirty="0" smtClean="0"/>
              <a:t>http://www.gadget-shop.gr/products/view/1554</a:t>
            </a:r>
            <a:endParaRPr lang="el-GR" sz="1000" dirty="0"/>
          </a:p>
        </p:txBody>
      </p:sp>
    </p:spTree>
    <p:extLst>
      <p:ext uri="{BB962C8B-B14F-4D97-AF65-F5344CB8AC3E}">
        <p14:creationId xmlns:p14="http://schemas.microsoft.com/office/powerpoint/2010/main" val="318421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07843" y="5386282"/>
            <a:ext cx="4036874" cy="58477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l-GR" sz="3200" dirty="0" smtClean="0"/>
              <a:t>Θερμόμετρο τροφίμων</a:t>
            </a:r>
            <a:endParaRPr lang="el-GR" sz="3200" dirty="0"/>
          </a:p>
        </p:txBody>
      </p:sp>
      <p:pic>
        <p:nvPicPr>
          <p:cNvPr id="15362" name="Picture 2" descr="http://www.sz-wholesale.com/uploadFiles/upimg9/Zippo-BBQ-Digital-Thermometer-12359.jpg"/>
          <p:cNvPicPr>
            <a:picLocks noChangeAspect="1" noChangeArrowheads="1"/>
          </p:cNvPicPr>
          <p:nvPr/>
        </p:nvPicPr>
        <p:blipFill>
          <a:blip r:embed="rId2" cstate="print"/>
          <a:srcRect/>
          <a:stretch>
            <a:fillRect/>
          </a:stretch>
        </p:blipFill>
        <p:spPr bwMode="auto">
          <a:xfrm>
            <a:off x="2058098" y="0"/>
            <a:ext cx="5377780" cy="5377780"/>
          </a:xfrm>
          <a:prstGeom prst="rect">
            <a:avLst/>
          </a:prstGeom>
          <a:noFill/>
        </p:spPr>
      </p:pic>
      <p:sp>
        <p:nvSpPr>
          <p:cNvPr id="5" name="4 - Ορθογώνιο"/>
          <p:cNvSpPr/>
          <p:nvPr/>
        </p:nvSpPr>
        <p:spPr>
          <a:xfrm>
            <a:off x="2339752" y="6631468"/>
            <a:ext cx="4572000" cy="253916"/>
          </a:xfrm>
          <a:prstGeom prst="rect">
            <a:avLst/>
          </a:prstGeom>
        </p:spPr>
        <p:txBody>
          <a:bodyPr>
            <a:spAutoFit/>
          </a:bodyPr>
          <a:lstStyle/>
          <a:p>
            <a:r>
              <a:rPr lang="en-US" sz="1000" dirty="0" smtClean="0"/>
              <a:t>http://www.sz-wholesale.com/Search-Result/Zippo-BBQ-Digital-Thermometer/</a:t>
            </a:r>
            <a:endParaRPr lang="el-GR" sz="1000" dirty="0"/>
          </a:p>
        </p:txBody>
      </p:sp>
    </p:spTree>
    <p:extLst>
      <p:ext uri="{BB962C8B-B14F-4D97-AF65-F5344CB8AC3E}">
        <p14:creationId xmlns:p14="http://schemas.microsoft.com/office/powerpoint/2010/main" val="304689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TotalTime>
  <Words>493</Words>
  <Application>Microsoft Office PowerPoint</Application>
  <PresentationFormat>On-screen Show (4:3)</PresentationFormat>
  <Paragraphs>91</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Κλίμακα μέτρησης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Άντερς Κέλσιος</dc:title>
  <dc:creator>nap</dc:creator>
  <cp:lastModifiedBy>nap</cp:lastModifiedBy>
  <cp:revision>127</cp:revision>
  <dcterms:created xsi:type="dcterms:W3CDTF">2011-10-13T04:59:28Z</dcterms:created>
  <dcterms:modified xsi:type="dcterms:W3CDTF">2017-06-20T09:34:22Z</dcterms:modified>
</cp:coreProperties>
</file>